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7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B0F0"/>
    <a:srgbClr val="2F5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93" d="100"/>
          <a:sy n="93" d="100"/>
        </p:scale>
        <p:origin x="29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71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65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496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165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633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417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476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942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553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46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48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26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41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00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69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002C3A8-0F37-43A9-AE4B-FBE2A2A16966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9CD40-418E-40B8-BC30-B994C6BC89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758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Public-Safety/NYPD-Motor-Vehicle-Collisions-Crashes/h9gi-nx95" TargetMode="External"/><Relationship Id="rId2" Type="http://schemas.openxmlformats.org/officeDocument/2006/relationships/hyperlink" Target="https://www.ncdc.noaa.gov/cdo-web/webservices/v2#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DE3AF-5D65-488E-A64E-CAE8FCA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Data </a:t>
            </a:r>
            <a:r>
              <a:rPr lang="pt-BR" b="1" dirty="0" err="1"/>
              <a:t>Engineering</a:t>
            </a:r>
            <a:r>
              <a:rPr lang="pt-BR" b="1" dirty="0"/>
              <a:t> 3 </a:t>
            </a:r>
            <a:br>
              <a:rPr lang="pt-BR" b="1" dirty="0"/>
            </a:br>
            <a:r>
              <a:rPr lang="pt-BR" b="1" dirty="0" err="1"/>
              <a:t>Term</a:t>
            </a:r>
            <a:r>
              <a:rPr lang="pt-BR" b="1" dirty="0"/>
              <a:t> Project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979CEF-E660-48E7-A533-C36ECB0EE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0" y="5547836"/>
            <a:ext cx="4015740" cy="375602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pt-BR" sz="1800" dirty="0"/>
              <a:t> John Joyce, Yuri Almeida, Istvan Janco</a:t>
            </a:r>
          </a:p>
        </p:txBody>
      </p:sp>
    </p:spTree>
    <p:extLst>
      <p:ext uri="{BB962C8B-B14F-4D97-AF65-F5344CB8AC3E}">
        <p14:creationId xmlns:p14="http://schemas.microsoft.com/office/powerpoint/2010/main" val="376262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575E55-B7AB-426B-BDB1-C0CA4927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pt-BR" sz="3200" b="1" dirty="0" err="1">
                <a:solidFill>
                  <a:srgbClr val="EBEBEB"/>
                </a:solidFill>
              </a:rPr>
              <a:t>Analytics</a:t>
            </a:r>
            <a:r>
              <a:rPr lang="pt-BR" sz="3200" b="1" dirty="0">
                <a:solidFill>
                  <a:srgbClr val="EBEBEB"/>
                </a:solidFill>
              </a:rPr>
              <a:t> </a:t>
            </a:r>
            <a:r>
              <a:rPr lang="pt-BR" sz="3200" b="1" dirty="0" err="1">
                <a:solidFill>
                  <a:srgbClr val="EBEBEB"/>
                </a:solidFill>
              </a:rPr>
              <a:t>Plan</a:t>
            </a:r>
            <a:r>
              <a:rPr lang="pt-BR" sz="3200" b="1" dirty="0">
                <a:solidFill>
                  <a:srgbClr val="EBEBEB"/>
                </a:solidFill>
              </a:rPr>
              <a:t> </a:t>
            </a:r>
          </a:p>
        </p:txBody>
      </p:sp>
      <p:sp>
        <p:nvSpPr>
          <p:cNvPr id="86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674B1-4448-4F9A-B40B-28B67E01C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pt-BR" sz="1400" dirty="0">
                <a:solidFill>
                  <a:srgbClr val="FFFFFF"/>
                </a:solidFill>
              </a:rPr>
              <a:t>Loading data on collisions and precipitation using APIs </a:t>
            </a:r>
          </a:p>
          <a:p>
            <a:r>
              <a:rPr lang="en-GB" sz="1400" dirty="0">
                <a:solidFill>
                  <a:srgbClr val="FFFFFF"/>
                </a:solidFill>
              </a:rPr>
              <a:t>Build an ETL data pipeline to crate data tables </a:t>
            </a:r>
          </a:p>
          <a:p>
            <a:r>
              <a:rPr lang="en-GB" sz="1400" dirty="0">
                <a:solidFill>
                  <a:srgbClr val="FFFFFF"/>
                </a:solidFill>
              </a:rPr>
              <a:t>Create an analytical layer by combining the datasets </a:t>
            </a:r>
          </a:p>
          <a:p>
            <a:r>
              <a:rPr lang="pt-BR" sz="1400" dirty="0">
                <a:solidFill>
                  <a:srgbClr val="FFFFFF"/>
                </a:solidFill>
              </a:rPr>
              <a:t>Make sure the analytical layer stays secure</a:t>
            </a:r>
          </a:p>
          <a:p>
            <a:r>
              <a:rPr lang="en-GB" sz="1400" dirty="0">
                <a:solidFill>
                  <a:srgbClr val="FFFFFF"/>
                </a:solidFill>
              </a:rPr>
              <a:t>Provide some basic analytics</a:t>
            </a:r>
            <a:endParaRPr lang="pt-BR" sz="1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FF24E-654A-2147-9F09-6CDBF29F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247" y="2343911"/>
            <a:ext cx="7778903" cy="2479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6BAFD-3333-5F43-8358-649585538F7A}"/>
              </a:ext>
            </a:extLst>
          </p:cNvPr>
          <p:cNvSpPr txBox="1"/>
          <p:nvPr/>
        </p:nvSpPr>
        <p:spPr>
          <a:xfrm>
            <a:off x="10626939" y="391494"/>
            <a:ext cx="3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HU" sz="3200" b="1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6881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83D3DF-C0FB-4AC6-B097-22EB9A82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lang="pt-BR" b="1" dirty="0" err="1">
                <a:solidFill>
                  <a:srgbClr val="FFFFFF"/>
                </a:solidFill>
              </a:rPr>
              <a:t>Sources</a:t>
            </a:r>
            <a:endParaRPr lang="pt-BR" b="1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A3E7DF-5467-42D3-8B4A-CF1DBBAED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1" y="2887824"/>
            <a:ext cx="4140929" cy="4470821"/>
          </a:xfrm>
        </p:spPr>
        <p:txBody>
          <a:bodyPr>
            <a:normAutofit/>
          </a:bodyPr>
          <a:lstStyle/>
          <a:p>
            <a:r>
              <a:rPr lang="pt-BR" sz="1600" dirty="0" err="1">
                <a:solidFill>
                  <a:schemeClr val="bg2"/>
                </a:solidFill>
              </a:rPr>
              <a:t>Weather</a:t>
            </a:r>
            <a:r>
              <a:rPr lang="pt-BR" sz="1600" dirty="0">
                <a:solidFill>
                  <a:schemeClr val="bg2"/>
                </a:solidFill>
              </a:rPr>
              <a:t> - </a:t>
            </a:r>
            <a:r>
              <a:rPr lang="en-HU" sz="16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Centers for Environmental Information (NCDC) </a:t>
            </a:r>
            <a:r>
              <a:rPr lang="en-HU" sz="1600" dirty="0">
                <a:solidFill>
                  <a:schemeClr val="bg2"/>
                </a:solidFill>
              </a:rPr>
              <a:t>API</a:t>
            </a:r>
            <a:endParaRPr lang="pt-BR" sz="1600" dirty="0">
              <a:solidFill>
                <a:schemeClr val="bg2"/>
              </a:solidFill>
            </a:endParaRPr>
          </a:p>
          <a:p>
            <a:r>
              <a:rPr lang="pt-BR" sz="1600" dirty="0" err="1">
                <a:solidFill>
                  <a:schemeClr val="bg2"/>
                </a:solidFill>
              </a:rPr>
              <a:t>Collisions</a:t>
            </a:r>
            <a:r>
              <a:rPr lang="pt-BR" sz="1600" dirty="0">
                <a:solidFill>
                  <a:schemeClr val="bg2"/>
                </a:solidFill>
              </a:rPr>
              <a:t> - </a:t>
            </a:r>
            <a:r>
              <a:rPr lang="en-GB" sz="16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"NYPD Motor Vehicle Collisions - Crashes”</a:t>
            </a:r>
            <a:r>
              <a:rPr lang="en-GB" sz="1600" dirty="0">
                <a:solidFill>
                  <a:schemeClr val="bg2"/>
                </a:solidFill>
              </a:rPr>
              <a:t> API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67C6E-B199-C749-B7D4-0CEEC04E966F}"/>
              </a:ext>
            </a:extLst>
          </p:cNvPr>
          <p:cNvSpPr txBox="1"/>
          <p:nvPr/>
        </p:nvSpPr>
        <p:spPr>
          <a:xfrm>
            <a:off x="10626939" y="391494"/>
            <a:ext cx="3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HU" sz="3200" b="1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9FB5E-9FE5-8C47-AEB9-C1E09DA8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58" y="3547157"/>
            <a:ext cx="3908745" cy="92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23644-FFCE-E34A-ADD0-A61396643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125" y="1880243"/>
            <a:ext cx="5286012" cy="660752"/>
          </a:xfrm>
          <a:prstGeom prst="rect">
            <a:avLst/>
          </a:prstGeom>
        </p:spPr>
      </p:pic>
      <p:pic>
        <p:nvPicPr>
          <p:cNvPr id="17" name="Picture 16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B679E9DE-4555-6C47-AB2D-C6AA1AD53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971" y="2613607"/>
            <a:ext cx="4462577" cy="16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90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E574E3-50C7-4496-B34A-E51BA322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200" b="1">
                <a:solidFill>
                  <a:srgbClr val="EBEBEB"/>
                </a:solidFill>
              </a:rPr>
              <a:t>Data Extraction &amp; Cleaning </a:t>
            </a:r>
          </a:p>
        </p:txBody>
      </p:sp>
      <p:sp>
        <p:nvSpPr>
          <p:cNvPr id="8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Freeform: Shape 7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83" name="Rectangle 7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Espaço Reservado para Conteúdo 2">
            <a:extLst>
              <a:ext uri="{FF2B5EF4-FFF2-40B4-BE49-F238E27FC236}">
                <a16:creationId xmlns:a16="http://schemas.microsoft.com/office/drawing/2014/main" id="{59D37F8B-CE93-924D-8304-054B55BF4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Get data using APIs </a:t>
            </a:r>
          </a:p>
          <a:p>
            <a:r>
              <a:rPr lang="en-GB" sz="1400">
                <a:solidFill>
                  <a:srgbClr val="FFFFFF"/>
                </a:solidFill>
              </a:rPr>
              <a:t>Transform the data from JSON to tables </a:t>
            </a:r>
          </a:p>
          <a:p>
            <a:r>
              <a:rPr lang="en-GB" sz="1400">
                <a:solidFill>
                  <a:srgbClr val="FFFFFF"/>
                </a:solidFill>
              </a:rPr>
              <a:t>Clean the data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CCCD510-70F8-2F46-BADE-D3F970E7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582051"/>
            <a:ext cx="6495847" cy="4303496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5D9C8-701F-A94C-9D72-D54E9644A398}"/>
              </a:ext>
            </a:extLst>
          </p:cNvPr>
          <p:cNvSpPr txBox="1"/>
          <p:nvPr/>
        </p:nvSpPr>
        <p:spPr>
          <a:xfrm>
            <a:off x="10626939" y="391494"/>
            <a:ext cx="3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HU" sz="3200" b="1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0236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EE8B8E-BCFC-4736-B29B-892D4310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EBEBEB"/>
                </a:solidFill>
              </a:rPr>
              <a:t>Analytical Layer 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D0DD7-9461-3343-B55F-3A9D58CE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059714"/>
            <a:ext cx="5449889" cy="273856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9F7829-88AE-5446-A9FB-EB10FC48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Join tables based on date</a:t>
            </a:r>
          </a:p>
          <a:p>
            <a:r>
              <a:rPr lang="en-GB">
                <a:solidFill>
                  <a:srgbClr val="EBEBEB"/>
                </a:solidFill>
              </a:rPr>
              <a:t>Creates an analytical layer by combining the datasets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5A7D9-8AB3-FF42-93FD-5E08EA39778B}"/>
              </a:ext>
            </a:extLst>
          </p:cNvPr>
          <p:cNvSpPr txBox="1"/>
          <p:nvPr/>
        </p:nvSpPr>
        <p:spPr>
          <a:xfrm>
            <a:off x="10626939" y="391494"/>
            <a:ext cx="3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HU" sz="3200" b="1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94872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8B8E-BCFC-4736-B29B-892D4310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pt-BR" sz="3200" b="1" dirty="0"/>
              <a:t>Analytics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F916B6A-4A1E-4A48-8BC8-1E4776E03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1C5D755C-6A9E-4780-8524-22F98BAC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AC099B-3614-4184-BF57-F5447D15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9F7829-88AE-5446-A9FB-EB10FC48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GB" sz="1600" dirty="0"/>
              <a:t>Rate of injuries by precipitation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8BA50-7F9F-BD41-823A-5F0786954F08}"/>
              </a:ext>
            </a:extLst>
          </p:cNvPr>
          <p:cNvSpPr txBox="1"/>
          <p:nvPr/>
        </p:nvSpPr>
        <p:spPr>
          <a:xfrm>
            <a:off x="10626939" y="391494"/>
            <a:ext cx="3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HU" sz="3200" b="1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866CC6-C843-2444-AADA-5BD244F16961}"/>
              </a:ext>
            </a:extLst>
          </p:cNvPr>
          <p:cNvGrpSpPr/>
          <p:nvPr/>
        </p:nvGrpSpPr>
        <p:grpSpPr>
          <a:xfrm>
            <a:off x="4684508" y="1447799"/>
            <a:ext cx="6741753" cy="4090380"/>
            <a:chOff x="4984604" y="1383810"/>
            <a:chExt cx="6741753" cy="40903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BA069-DB6D-374E-90A0-E9AFA963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604" y="1383810"/>
              <a:ext cx="3039589" cy="2188504"/>
            </a:xfrm>
            <a:prstGeom prst="rect">
              <a:avLst/>
            </a:prstGeom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D13CA3-9055-724B-BB09-A29FC1F16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6807" y="2676260"/>
              <a:ext cx="5289550" cy="2797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78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8B8E-BCFC-4736-B29B-892D4310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pt-BR" sz="3200" b="1"/>
              <a:t>Analytics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F916B6A-4A1E-4A48-8BC8-1E4776E03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1C5D755C-6A9E-4780-8524-22F98BAC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AC099B-3614-4184-BF57-F5447D15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9F7829-88AE-5446-A9FB-EB10FC48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GB" sz="1600" dirty="0"/>
              <a:t>Show where lethal crashes are happening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43DFE4-7518-0947-A661-4750326168AE}"/>
              </a:ext>
            </a:extLst>
          </p:cNvPr>
          <p:cNvGrpSpPr/>
          <p:nvPr/>
        </p:nvGrpSpPr>
        <p:grpSpPr>
          <a:xfrm>
            <a:off x="4984604" y="1383810"/>
            <a:ext cx="6326374" cy="4432219"/>
            <a:chOff x="-211720" y="2194250"/>
            <a:chExt cx="5599693" cy="37807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F18E4A-900C-7241-992B-FCD6102BF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9191" y="3133294"/>
              <a:ext cx="4088782" cy="2841703"/>
            </a:xfrm>
            <a:prstGeom prst="rect">
              <a:avLst/>
            </a:prstGeom>
            <a:effectLst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4C5402-2BD8-0C44-8515-13CF6C79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11720" y="2194250"/>
              <a:ext cx="3148022" cy="1337908"/>
            </a:xfrm>
            <a:prstGeom prst="rect">
              <a:avLst/>
            </a:prstGeom>
            <a:effectLst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B8BA50-7F9F-BD41-823A-5F0786954F08}"/>
              </a:ext>
            </a:extLst>
          </p:cNvPr>
          <p:cNvSpPr txBox="1"/>
          <p:nvPr/>
        </p:nvSpPr>
        <p:spPr>
          <a:xfrm>
            <a:off x="10626939" y="391494"/>
            <a:ext cx="3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U" sz="32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9974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8B8E-BCFC-4736-B29B-892D4310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pt-BR" sz="3200" b="1" dirty="0" err="1"/>
              <a:t>Repo</a:t>
            </a:r>
            <a:r>
              <a:rPr lang="pt-BR" sz="3200" b="1" dirty="0"/>
              <a:t> (MySQL Server) </a:t>
            </a:r>
          </a:p>
        </p:txBody>
      </p:sp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C77F74B7-5344-4985-8463-5B8EE703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9F7829-88AE-5446-A9FB-EB10FC48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endParaRPr lang="pt-BR" sz="1600"/>
          </a:p>
          <a:p>
            <a:r>
              <a:rPr lang="pt-BR" sz="1600"/>
              <a:t>Writes the analytical layer ot a local MySQL </a:t>
            </a:r>
          </a:p>
          <a:p>
            <a:r>
              <a:rPr lang="pt-BR" sz="1600"/>
              <a:t>Makes sure the analytical layer stays secure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AD580-7695-AA4D-AE17-11BBDA21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738" y="1447799"/>
            <a:ext cx="2457450" cy="4572001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5D008-D906-BE48-8ED8-6412C771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091" y="3025495"/>
            <a:ext cx="3148022" cy="1416609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7C114D-8F3C-C141-9104-CF7281702578}"/>
              </a:ext>
            </a:extLst>
          </p:cNvPr>
          <p:cNvSpPr txBox="1"/>
          <p:nvPr/>
        </p:nvSpPr>
        <p:spPr>
          <a:xfrm>
            <a:off x="10626939" y="391494"/>
            <a:ext cx="3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HU" sz="3200" b="1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6480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3B13-5A34-304B-B499-3456725C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71" y="2728735"/>
            <a:ext cx="9404723" cy="1400530"/>
          </a:xfrm>
        </p:spPr>
        <p:txBody>
          <a:bodyPr/>
          <a:lstStyle/>
          <a:p>
            <a:pPr algn="ctr"/>
            <a:r>
              <a:rPr lang="pt-BR" sz="6000" b="1" dirty="0" err="1"/>
              <a:t>Thank</a:t>
            </a:r>
            <a:r>
              <a:rPr lang="pt-BR" sz="6000" b="1" dirty="0"/>
              <a:t> </a:t>
            </a:r>
            <a:r>
              <a:rPr lang="pt-BR" sz="6000" b="1" dirty="0" err="1"/>
              <a:t>You</a:t>
            </a:r>
            <a:r>
              <a:rPr lang="pt-BR" sz="6000" b="1" dirty="0"/>
              <a:t>! </a:t>
            </a:r>
            <a:endParaRPr lang="en-HU" sz="5400" dirty="0"/>
          </a:p>
        </p:txBody>
      </p:sp>
    </p:spTree>
    <p:extLst>
      <p:ext uri="{BB962C8B-B14F-4D97-AF65-F5344CB8AC3E}">
        <p14:creationId xmlns:p14="http://schemas.microsoft.com/office/powerpoint/2010/main" val="4052903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152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Data Engineering 3  Term Project </vt:lpstr>
      <vt:lpstr>Analytics Plan </vt:lpstr>
      <vt:lpstr>Sources</vt:lpstr>
      <vt:lpstr>Data Extraction &amp; Cleaning </vt:lpstr>
      <vt:lpstr>Analytical Layer </vt:lpstr>
      <vt:lpstr>Analytics </vt:lpstr>
      <vt:lpstr>Analytics </vt:lpstr>
      <vt:lpstr>Repo (MySQL Server)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3  Term Project</dc:title>
  <dc:creator>Istvan Janco</dc:creator>
  <cp:lastModifiedBy>John Joyce</cp:lastModifiedBy>
  <cp:revision>6</cp:revision>
  <dcterms:created xsi:type="dcterms:W3CDTF">2020-12-11T12:47:32Z</dcterms:created>
  <dcterms:modified xsi:type="dcterms:W3CDTF">2020-12-11T14:02:19Z</dcterms:modified>
</cp:coreProperties>
</file>